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4" r:id="rId2"/>
    <p:sldId id="441" r:id="rId3"/>
    <p:sldId id="256" r:id="rId4"/>
    <p:sldId id="433" r:id="rId5"/>
    <p:sldId id="436" r:id="rId6"/>
    <p:sldId id="430" r:id="rId7"/>
    <p:sldId id="439" r:id="rId8"/>
    <p:sldId id="437" r:id="rId9"/>
    <p:sldId id="440" r:id="rId10"/>
    <p:sldId id="438" r:id="rId11"/>
    <p:sldId id="358" r:id="rId12"/>
    <p:sldId id="391" r:id="rId13"/>
    <p:sldId id="392" r:id="rId14"/>
    <p:sldId id="393" r:id="rId15"/>
    <p:sldId id="394" r:id="rId16"/>
    <p:sldId id="395" r:id="rId17"/>
    <p:sldId id="396" r:id="rId18"/>
    <p:sldId id="411" r:id="rId19"/>
    <p:sldId id="435" r:id="rId20"/>
    <p:sldId id="434" r:id="rId21"/>
    <p:sldId id="404" r:id="rId22"/>
    <p:sldId id="405" r:id="rId23"/>
    <p:sldId id="431" r:id="rId24"/>
    <p:sldId id="43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24" autoAdjust="0"/>
    <p:restoredTop sz="96220" autoAdjust="0"/>
  </p:normalViewPr>
  <p:slideViewPr>
    <p:cSldViewPr snapToGrid="0" snapToObjects="1">
      <p:cViewPr>
        <p:scale>
          <a:sx n="112" d="100"/>
          <a:sy n="112" d="100"/>
        </p:scale>
        <p:origin x="35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4801D-7B6B-5F4A-8968-09970CCB169C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EC0CD-F1DA-FC46-B0C6-E241E5C04A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C2D66-7F57-E94D-93F5-2C545036412A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955F-9E14-2048-A3C7-B473A3FD9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Anecdote:</a:t>
            </a:r>
            <a:r>
              <a:rPr lang="en-US" baseline="0" dirty="0"/>
              <a:t> the system that I used for building my first OS, would fit in today’s 1</a:t>
            </a:r>
            <a:r>
              <a:rPr lang="en-US" baseline="30000" dirty="0"/>
              <a:t>st</a:t>
            </a:r>
            <a:r>
              <a:rPr lang="en-US" baseline="0" dirty="0"/>
              <a:t> level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 reference pattern that</a:t>
            </a:r>
            <a:r>
              <a:rPr lang="en-US" baseline="0" dirty="0"/>
              <a:t> exhibits locality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1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didn’t we need to shoot down the TLB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3955F-9E14-2048-A3C7-B473A3FD983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09FA4-D782-704D-BA4F-C6B6CE6C5758}" type="datetimeFigureOut">
              <a:rPr lang="en-US" smtClean="0"/>
              <a:pPr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6C75-BD49-9148-AF50-F8E61D68AE6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d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d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window&#10;&#10;Description automatically generated">
            <a:extLst>
              <a:ext uri="{FF2B5EF4-FFF2-40B4-BE49-F238E27FC236}">
                <a16:creationId xmlns:a16="http://schemas.microsoft.com/office/drawing/2014/main" id="{97780E8A-C1CC-42A8-AF4B-023058D1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89" y="-1"/>
            <a:ext cx="3172946" cy="4902201"/>
          </a:xfrm>
          <a:prstGeom prst="rect">
            <a:avLst/>
          </a:prstGeom>
        </p:spPr>
      </p:pic>
      <p:pic>
        <p:nvPicPr>
          <p:cNvPr id="3" name="Picture 2" descr="A picture containing indoor, window, sitting, building&#10;&#10;Description automatically generated">
            <a:extLst>
              <a:ext uri="{FF2B5EF4-FFF2-40B4-BE49-F238E27FC236}">
                <a16:creationId xmlns:a16="http://schemas.microsoft.com/office/drawing/2014/main" id="{DD794768-0B04-41E1-BD6F-3A686E67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33" y="2510419"/>
            <a:ext cx="3259667" cy="4347581"/>
          </a:xfrm>
          <a:prstGeom prst="rect">
            <a:avLst/>
          </a:prstGeom>
        </p:spPr>
      </p:pic>
      <p:pic>
        <p:nvPicPr>
          <p:cNvPr id="6" name="Picture 5" descr="A picture containing chair, bed, desk, small&#10;&#10;Description automatically generated">
            <a:extLst>
              <a:ext uri="{FF2B5EF4-FFF2-40B4-BE49-F238E27FC236}">
                <a16:creationId xmlns:a16="http://schemas.microsoft.com/office/drawing/2014/main" id="{ADD35538-8823-4C20-9543-007B9172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31628"/>
            <a:ext cx="4199467" cy="45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39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25115-E62A-45DD-A639-2EF033FFD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8" y="1"/>
            <a:ext cx="5081545" cy="4653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92C3C3-7EB8-4A0A-B208-CC90978A8B1F}"/>
              </a:ext>
            </a:extLst>
          </p:cNvPr>
          <p:cNvSpPr txBox="1"/>
          <p:nvPr/>
        </p:nvSpPr>
        <p:spPr>
          <a:xfrm>
            <a:off x="353679" y="4681274"/>
            <a:ext cx="8287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ch8.3.1, fig 8.10:</a:t>
            </a:r>
            <a:r>
              <a:rPr lang="en-US" dirty="0"/>
              <a:t> Operation of a Translation Lookaside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virtual page number checked against all of the entries in the TLB at same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match, the matching table entry contains the physical page frame and permissions.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not, the hardware multi-level page table lookup is invoked</a:t>
            </a:r>
          </a:p>
        </p:txBody>
      </p:sp>
    </p:spTree>
    <p:extLst>
      <p:ext uri="{BB962C8B-B14F-4D97-AF65-F5344CB8AC3E}">
        <p14:creationId xmlns:p14="http://schemas.microsoft.com/office/powerpoint/2010/main" val="3044209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we provide illusion of near infinite memory in limited physical memory?</a:t>
            </a:r>
          </a:p>
          <a:p>
            <a:pPr lvl="1"/>
            <a:r>
              <a:rPr lang="en-US" dirty="0"/>
              <a:t>Demand-paged virtual memory</a:t>
            </a:r>
          </a:p>
          <a:p>
            <a:pPr lvl="1"/>
            <a:r>
              <a:rPr lang="en-US" dirty="0"/>
              <a:t>Memory-mapped files</a:t>
            </a:r>
          </a:p>
          <a:p>
            <a:r>
              <a:rPr lang="en-US" dirty="0"/>
              <a:t>How do we choose which page to replace?</a:t>
            </a:r>
          </a:p>
          <a:p>
            <a:pPr lvl="1"/>
            <a:r>
              <a:rPr lang="en-US" dirty="0"/>
              <a:t>FIFO, MIN, LRU, LFU, Clock</a:t>
            </a:r>
          </a:p>
          <a:p>
            <a:r>
              <a:rPr lang="en-US" dirty="0"/>
              <a:t>What types of workloads does caching work for, and how well?</a:t>
            </a:r>
          </a:p>
          <a:p>
            <a:pPr lvl="1"/>
            <a:r>
              <a:rPr lang="en-US" dirty="0"/>
              <a:t>Spatial/temporal locality, 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Replacement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5668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On a cache miss, how do we choose which entry to replace?</a:t>
            </a:r>
          </a:p>
          <a:p>
            <a:pPr lvl="1"/>
            <a:r>
              <a:rPr lang="en-US" dirty="0"/>
              <a:t>One possible assumption: new entry is more likely to be used in the near future</a:t>
            </a:r>
          </a:p>
          <a:p>
            <a:r>
              <a:rPr lang="en-US" dirty="0"/>
              <a:t>Policy goal: reduce cache misses</a:t>
            </a:r>
          </a:p>
          <a:p>
            <a:pPr lvl="1"/>
            <a:r>
              <a:rPr lang="en-US" dirty="0"/>
              <a:t>Improve expected case performance</a:t>
            </a:r>
          </a:p>
          <a:p>
            <a:pPr lvl="1"/>
            <a:r>
              <a:rPr lang="en-US" dirty="0"/>
              <a:t>Also: reduce likelihood of very poor performance</a:t>
            </a:r>
          </a:p>
        </p:txBody>
      </p:sp>
    </p:spTree>
    <p:extLst>
      <p:ext uri="{BB962C8B-B14F-4D97-AF65-F5344CB8AC3E}">
        <p14:creationId xmlns:p14="http://schemas.microsoft.com/office/powerpoint/2010/main" val="301672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Random?</a:t>
            </a:r>
          </a:p>
          <a:p>
            <a:pPr lvl="1"/>
            <a:r>
              <a:rPr lang="en-US" dirty="0"/>
              <a:t>Replace a random entry</a:t>
            </a:r>
          </a:p>
          <a:p>
            <a:pPr lvl="1"/>
            <a:endParaRPr lang="en-US" dirty="0"/>
          </a:p>
          <a:p>
            <a:r>
              <a:rPr lang="en-US" dirty="0"/>
              <a:t>FIFO?</a:t>
            </a:r>
          </a:p>
          <a:p>
            <a:pPr lvl="1"/>
            <a:r>
              <a:rPr lang="en-US" dirty="0"/>
              <a:t>Replace the entry that has been in the cache the longest time</a:t>
            </a:r>
          </a:p>
          <a:p>
            <a:pPr lvl="1"/>
            <a:r>
              <a:rPr lang="en-US" dirty="0"/>
              <a:t>What could go wrong?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01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 in Action</a:t>
            </a:r>
          </a:p>
        </p:txBody>
      </p:sp>
      <p:pic>
        <p:nvPicPr>
          <p:cNvPr id="4" name="Content Placeholder 3" descr="Screen Shot 2012-10-31 at 10.51.32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63572" b="-63572"/>
          <a:stretch>
            <a:fillRect/>
          </a:stretch>
        </p:blipFill>
        <p:spPr>
          <a:xfrm>
            <a:off x="-34709" y="274639"/>
            <a:ext cx="9195357" cy="5057092"/>
          </a:xfrm>
        </p:spPr>
      </p:pic>
      <p:sp>
        <p:nvSpPr>
          <p:cNvPr id="5" name="TextBox 4"/>
          <p:cNvSpPr txBox="1"/>
          <p:nvPr/>
        </p:nvSpPr>
        <p:spPr>
          <a:xfrm>
            <a:off x="457200" y="4640114"/>
            <a:ext cx="6269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Worst case for FIFO is if program strides through memory that is larger than the cache</a:t>
            </a:r>
          </a:p>
        </p:txBody>
      </p:sp>
    </p:spTree>
    <p:extLst>
      <p:ext uri="{BB962C8B-B14F-4D97-AF65-F5344CB8AC3E}">
        <p14:creationId xmlns:p14="http://schemas.microsoft.com/office/powerpoint/2010/main" val="1263971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MIN, LRU, LFU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06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MIN</a:t>
            </a:r>
          </a:p>
          <a:p>
            <a:pPr lvl="1"/>
            <a:r>
              <a:rPr lang="en-US" dirty="0"/>
              <a:t>Replace the cache entry that will not be used for the longest time into the future</a:t>
            </a:r>
          </a:p>
          <a:p>
            <a:pPr lvl="1"/>
            <a:r>
              <a:rPr lang="en-US" dirty="0"/>
              <a:t>limitations?</a:t>
            </a:r>
          </a:p>
          <a:p>
            <a:r>
              <a:rPr lang="en-US" dirty="0"/>
              <a:t>Least Recently Used (LRU)</a:t>
            </a:r>
          </a:p>
          <a:p>
            <a:pPr lvl="1"/>
            <a:r>
              <a:rPr lang="en-US" dirty="0"/>
              <a:t>Replace cache entry that has not been used for the longest time in the past</a:t>
            </a:r>
          </a:p>
          <a:p>
            <a:pPr lvl="1"/>
            <a:r>
              <a:rPr lang="en-US" dirty="0"/>
              <a:t>Approximation of MIN</a:t>
            </a:r>
          </a:p>
          <a:p>
            <a:r>
              <a:rPr lang="en-US" dirty="0"/>
              <a:t>Least Frequently Used (LFU)</a:t>
            </a:r>
          </a:p>
          <a:p>
            <a:pPr lvl="1"/>
            <a:r>
              <a:rPr lang="en-US" dirty="0"/>
              <a:t>Replace cache entry used the least often (in the recent past)</a:t>
            </a:r>
          </a:p>
        </p:txBody>
      </p:sp>
    </p:spTree>
    <p:extLst>
      <p:ext uri="{BB962C8B-B14F-4D97-AF65-F5344CB8AC3E}">
        <p14:creationId xmlns:p14="http://schemas.microsoft.com/office/powerpoint/2010/main" val="417374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LRU/MIN for Sequential Scan</a:t>
            </a:r>
          </a:p>
        </p:txBody>
      </p:sp>
      <p:pic>
        <p:nvPicPr>
          <p:cNvPr id="4" name="Content Placeholder 3" descr="Screen Shot 2012-10-31 at 11.08.42 A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6884" b="-6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532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10-31 at 11.01.44 A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3536" r="-13536"/>
          <a:stretch>
            <a:fillRect/>
          </a:stretch>
        </p:blipFill>
        <p:spPr>
          <a:xfrm>
            <a:off x="-1220130" y="226347"/>
            <a:ext cx="11699079" cy="6434043"/>
          </a:xfrm>
        </p:spPr>
      </p:pic>
    </p:spTree>
    <p:extLst>
      <p:ext uri="{BB962C8B-B14F-4D97-AF65-F5344CB8AC3E}">
        <p14:creationId xmlns:p14="http://schemas.microsoft.com/office/powerpoint/2010/main" val="25126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Algorithm: Estimating LRU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13533" cy="4525963"/>
          </a:xfrm>
        </p:spPr>
        <p:txBody>
          <a:bodyPr/>
          <a:lstStyle/>
          <a:p>
            <a:r>
              <a:rPr lang="en-US" dirty="0"/>
              <a:t>Periodically, sweep through all pages</a:t>
            </a:r>
          </a:p>
          <a:p>
            <a:r>
              <a:rPr lang="en-US" dirty="0"/>
              <a:t>If page is unused, reclaim</a:t>
            </a:r>
          </a:p>
          <a:p>
            <a:r>
              <a:rPr lang="en-US" dirty="0"/>
              <a:t>Bin pages into sets of “not recently used”</a:t>
            </a:r>
          </a:p>
        </p:txBody>
      </p:sp>
      <p:pic>
        <p:nvPicPr>
          <p:cNvPr id="5" name="Content Placeholder 5" descr="ch9-16_clock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l="-8100" r="-8100"/>
              <a:stretch>
                <a:fillRect/>
              </a:stretch>
            </p:blipFill>
          </mc:Choice>
          <mc:Fallback>
            <p:blipFill>
              <a:blip r:embed="rId3"/>
              <a:srcRect l="-8100" r="-8100"/>
              <a:stretch>
                <a:fillRect/>
              </a:stretch>
            </p:blipFill>
          </mc:Fallback>
        </mc:AlternateContent>
        <p:spPr>
          <a:xfrm>
            <a:off x="1093901" y="1192133"/>
            <a:ext cx="10060790" cy="55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6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 is optimal</a:t>
            </a:r>
          </a:p>
          <a:p>
            <a:pPr lvl="1"/>
            <a:r>
              <a:rPr lang="en-US" dirty="0"/>
              <a:t>replace the page or cache entry that will be used farthest into the future</a:t>
            </a:r>
          </a:p>
          <a:p>
            <a:r>
              <a:rPr lang="en-US" dirty="0"/>
              <a:t>LRU is an approximation of MIN</a:t>
            </a:r>
          </a:p>
          <a:p>
            <a:pPr lvl="1"/>
            <a:r>
              <a:rPr lang="en-US" dirty="0"/>
              <a:t>For programs that exhibit spatial and temporal locality</a:t>
            </a:r>
          </a:p>
          <a:p>
            <a:r>
              <a:rPr lang="en-US" dirty="0"/>
              <a:t>Clock/Nth Chance is an approximation of LRU</a:t>
            </a:r>
          </a:p>
          <a:p>
            <a:pPr lvl="1"/>
            <a:r>
              <a:rPr lang="en-US" dirty="0"/>
              <a:t>Bin pages into sets of “not recently used”</a:t>
            </a:r>
          </a:p>
        </p:txBody>
      </p:sp>
    </p:spTree>
    <p:extLst>
      <p:ext uri="{BB962C8B-B14F-4D97-AF65-F5344CB8AC3E}">
        <p14:creationId xmlns:p14="http://schemas.microsoft.com/office/powerpoint/2010/main" val="121806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9"/>
            <a:ext cx="8229600" cy="1143000"/>
          </a:xfrm>
        </p:spPr>
        <p:txBody>
          <a:bodyPr/>
          <a:lstStyle/>
          <a:p>
            <a:r>
              <a:rPr lang="en-US" dirty="0"/>
              <a:t>PR2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3209"/>
            <a:ext cx="8229600" cy="381000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signal should be in release, not allocate.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04337-35CB-421A-869E-57AB989D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" y="1369859"/>
            <a:ext cx="7543800" cy="52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9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or Physical Dirty/Use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machines keep dirty/use bits in the page table entry</a:t>
            </a:r>
          </a:p>
          <a:p>
            <a:pPr lvl="1"/>
            <a:r>
              <a:rPr lang="en-US" dirty="0"/>
              <a:t>Initialized to 0</a:t>
            </a:r>
          </a:p>
          <a:p>
            <a:pPr lvl="1"/>
            <a:r>
              <a:rPr lang="en-US" dirty="0"/>
              <a:t>HW sets bit automatically when store made w/in virtual page</a:t>
            </a:r>
          </a:p>
        </p:txBody>
      </p:sp>
    </p:spTree>
    <p:extLst>
      <p:ext uri="{BB962C8B-B14F-4D97-AF65-F5344CB8AC3E}">
        <p14:creationId xmlns:p14="http://schemas.microsoft.com/office/powerpoint/2010/main" val="113165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Allocating a Page Frame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8433155" cy="4525963"/>
          </a:xfrm>
        </p:spPr>
        <p:txBody>
          <a:bodyPr/>
          <a:lstStyle/>
          <a:p>
            <a:r>
              <a:rPr lang="en-US" dirty="0"/>
              <a:t>Select old page to evict</a:t>
            </a:r>
          </a:p>
          <a:p>
            <a:r>
              <a:rPr lang="en-US" dirty="0"/>
              <a:t>Find all page table entries that refer to old page</a:t>
            </a:r>
          </a:p>
          <a:p>
            <a:pPr lvl="1"/>
            <a:r>
              <a:rPr lang="en-US" dirty="0"/>
              <a:t>If page frame is shared</a:t>
            </a:r>
          </a:p>
          <a:p>
            <a:r>
              <a:rPr lang="en-US" dirty="0"/>
              <a:t>Set each page table entry to invalid</a:t>
            </a:r>
          </a:p>
          <a:p>
            <a:r>
              <a:rPr lang="en-US" dirty="0"/>
              <a:t>Remove any TLB entries</a:t>
            </a:r>
          </a:p>
          <a:p>
            <a:pPr lvl="1"/>
            <a:r>
              <a:rPr lang="en-US" dirty="0"/>
              <a:t>Copies of now invalid page table entry</a:t>
            </a:r>
          </a:p>
          <a:p>
            <a:r>
              <a:rPr lang="en-US" dirty="0"/>
              <a:t>Write changes on page back to disk, if necessary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if page has been modified?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600200"/>
            <a:ext cx="8419615" cy="5257800"/>
          </a:xfrm>
        </p:spPr>
        <p:txBody>
          <a:bodyPr>
            <a:normAutofit/>
          </a:bodyPr>
          <a:lstStyle/>
          <a:p>
            <a:r>
              <a:rPr lang="en-US" dirty="0"/>
              <a:t>Every page table entry has some bookkeeping </a:t>
            </a:r>
          </a:p>
          <a:p>
            <a:pPr lvl="1"/>
            <a:r>
              <a:rPr lang="en-US" dirty="0"/>
              <a:t>Has page been modified?</a:t>
            </a:r>
          </a:p>
          <a:p>
            <a:pPr lvl="2"/>
            <a:r>
              <a:rPr lang="en-US" dirty="0"/>
              <a:t>Set by hardware on store instruction</a:t>
            </a:r>
          </a:p>
          <a:p>
            <a:pPr lvl="2"/>
            <a:r>
              <a:rPr lang="en-US" dirty="0"/>
              <a:t>In both TLB and page table entry</a:t>
            </a:r>
          </a:p>
          <a:p>
            <a:pPr lvl="1"/>
            <a:r>
              <a:rPr lang="en-US" dirty="0"/>
              <a:t>Has page been recently used?</a:t>
            </a:r>
          </a:p>
          <a:p>
            <a:pPr lvl="2"/>
            <a:r>
              <a:rPr lang="en-US" dirty="0"/>
              <a:t>Set by hardware on in page table entry on every TLB miss</a:t>
            </a:r>
          </a:p>
          <a:p>
            <a:r>
              <a:rPr lang="en-US" dirty="0"/>
              <a:t>Bookkeeping bits can be reset by the OS kernel</a:t>
            </a:r>
          </a:p>
          <a:p>
            <a:pPr lvl="1"/>
            <a:r>
              <a:rPr lang="en-US" dirty="0"/>
              <a:t>When changes to page are flushed to disk</a:t>
            </a:r>
          </a:p>
          <a:p>
            <a:pPr lvl="1"/>
            <a:r>
              <a:rPr lang="en-US" dirty="0"/>
              <a:t>To track whether page is recently used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Concept (Read)</a:t>
            </a:r>
          </a:p>
        </p:txBody>
      </p:sp>
      <p:pic>
        <p:nvPicPr>
          <p:cNvPr id="6" name="Content Placeholder 3" descr="ch9-01_cache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t="-1635" b="-1635"/>
              <a:stretch>
                <a:fillRect/>
              </a:stretch>
            </p:blipFill>
          </mc:Choice>
          <mc:Fallback>
            <p:blipFill>
              <a:blip r:embed="rId3"/>
              <a:srcRect t="-1635" b="-1635"/>
              <a:stretch>
                <a:fillRect/>
              </a:stretch>
            </p:blipFill>
          </mc:Fallback>
        </mc:AlternateContent>
        <p:spPr>
          <a:xfrm>
            <a:off x="0" y="1417344"/>
            <a:ext cx="8839200" cy="48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55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Concept (Write)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772450"/>
            <a:ext cx="38097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through: changes sent</a:t>
            </a:r>
          </a:p>
          <a:p>
            <a:r>
              <a:rPr lang="en-US" sz="2400" dirty="0"/>
              <a:t>immediately to next level of storage</a:t>
            </a:r>
          </a:p>
          <a:p>
            <a:endParaRPr lang="en-US" sz="2400" dirty="0"/>
          </a:p>
          <a:p>
            <a:r>
              <a:rPr lang="en-US" sz="2400" dirty="0"/>
              <a:t>Write back: changes stored in cache until cache block is replaced</a:t>
            </a:r>
          </a:p>
        </p:txBody>
      </p:sp>
      <p:pic>
        <p:nvPicPr>
          <p:cNvPr id="7" name="Content Placeholder 6" descr="ch9-02_cacheWrite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rcRect t="-1635" b="-1635"/>
              <a:stretch>
                <a:fillRect/>
              </a:stretch>
            </p:blipFill>
          </mc:Choice>
          <mc:Fallback>
            <p:blipFill>
              <a:blip r:embed="rId3"/>
              <a:srcRect t="-1635" b="-1635"/>
              <a:stretch>
                <a:fillRect/>
              </a:stretch>
            </p:blipFill>
          </mc:Fallback>
        </mc:AlternateContent>
        <p:spPr>
          <a:xfrm>
            <a:off x="457199" y="1034330"/>
            <a:ext cx="8980113" cy="4938716"/>
          </a:xfrm>
        </p:spPr>
      </p:pic>
    </p:spTree>
    <p:extLst>
      <p:ext uri="{BB962C8B-B14F-4D97-AF65-F5344CB8AC3E}">
        <p14:creationId xmlns:p14="http://schemas.microsoft.com/office/powerpoint/2010/main" val="4632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Caching and Demand-Paged Virtual Memory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Hierarchy</a:t>
            </a:r>
          </a:p>
        </p:txBody>
      </p:sp>
      <p:pic>
        <p:nvPicPr>
          <p:cNvPr id="4" name="Content Placeholder 3" descr="Screen Shot 2012-10-30 at 10.40.02 PM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468" r="-346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174241"/>
            <a:ext cx="8012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i7 has 8MB as shared 3</a:t>
            </a:r>
            <a:r>
              <a:rPr lang="en-US" sz="2400" baseline="30000" dirty="0"/>
              <a:t>rd</a:t>
            </a:r>
            <a:r>
              <a:rPr lang="en-US" sz="2400" dirty="0"/>
              <a:t> level cache; 2</a:t>
            </a:r>
            <a:r>
              <a:rPr lang="en-US" sz="2400" baseline="30000" dirty="0"/>
              <a:t>nd</a:t>
            </a:r>
            <a:r>
              <a:rPr lang="en-US" sz="2400" dirty="0"/>
              <a:t> level cache is per-core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83B5-B6D3-1844-9A39-90F35009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C57B66-69B4-6548-B706-C201DA2EE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262867"/>
              </p:ext>
            </p:extLst>
          </p:nvPr>
        </p:nvGraphicFramePr>
        <p:xfrm>
          <a:off x="457200" y="1555750"/>
          <a:ext cx="5838825" cy="4888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1640">
                  <a:extLst>
                    <a:ext uri="{9D8B030D-6E8A-4147-A177-3AD203B41FA5}">
                      <a16:colId xmlns:a16="http://schemas.microsoft.com/office/drawing/2014/main" val="1571286225"/>
                    </a:ext>
                  </a:extLst>
                </a:gridCol>
                <a:gridCol w="1294760">
                  <a:extLst>
                    <a:ext uri="{9D8B030D-6E8A-4147-A177-3AD203B41FA5}">
                      <a16:colId xmlns:a16="http://schemas.microsoft.com/office/drawing/2014/main" val="1083120692"/>
                    </a:ext>
                  </a:extLst>
                </a:gridCol>
                <a:gridCol w="2222425">
                  <a:extLst>
                    <a:ext uri="{9D8B030D-6E8A-4147-A177-3AD203B41FA5}">
                      <a16:colId xmlns:a16="http://schemas.microsoft.com/office/drawing/2014/main" val="955572427"/>
                    </a:ext>
                  </a:extLst>
                </a:gridCol>
              </a:tblGrid>
              <a:tr h="27827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Hit cost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798690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CPU register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“usually 1 CPU cycle”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5130019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</a:rPr>
                        <a:t>1.E-09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821732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4.E-09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                4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630770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              12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8031541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DRAM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            100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3589999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DC DRAM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     100,000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7252458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Flash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     100,000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1473614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Disk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10,000,000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8421772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DC disk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1.E-02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  10,000,000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8540785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RDC disk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2.E-01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       200,000,000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23985100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Tape silo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   300,000,000,000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5269673"/>
                  </a:ext>
                </a:extLst>
              </a:tr>
              <a:tr h="59133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Station wagon or Snowmobile from ATL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7200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    7,200,000,000,000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8958927"/>
                  </a:ext>
                </a:extLst>
              </a:tr>
              <a:tr h="2782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Salt mine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(more)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(more)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67499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5EC00CA-F7FA-9947-A272-EB6AB0604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85" b="28333"/>
          <a:stretch/>
        </p:blipFill>
        <p:spPr>
          <a:xfrm>
            <a:off x="6296025" y="3787670"/>
            <a:ext cx="2895600" cy="1063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C6729-DCDB-8443-8608-7635ACEE8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516940"/>
            <a:ext cx="2847975" cy="225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41231E-EBE1-8543-A1DE-5447F38C400D}"/>
              </a:ext>
            </a:extLst>
          </p:cNvPr>
          <p:cNvSpPr txBox="1"/>
          <p:nvPr/>
        </p:nvSpPr>
        <p:spPr>
          <a:xfrm>
            <a:off x="7705725" y="4858305"/>
            <a:ext cx="138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20Y @1Gbps</a:t>
            </a:r>
          </a:p>
        </p:txBody>
      </p:sp>
    </p:spTree>
    <p:extLst>
      <p:ext uri="{BB962C8B-B14F-4D97-AF65-F5344CB8AC3E}">
        <p14:creationId xmlns:p14="http://schemas.microsoft.com/office/powerpoint/2010/main" val="108516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Internet naming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(re Young presentation: see also DNS attack)</a:t>
            </a:r>
          </a:p>
          <a:p>
            <a:r>
              <a:rPr lang="en-US" dirty="0"/>
              <a:t>Web content 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(local device)</a:t>
            </a:r>
          </a:p>
          <a:p>
            <a:r>
              <a:rPr lang="en-US" dirty="0"/>
              <a:t>Web search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(search engine)</a:t>
            </a:r>
            <a:endParaRPr lang="en-US" sz="2400" dirty="0"/>
          </a:p>
          <a:p>
            <a:r>
              <a:rPr lang="en-US" dirty="0"/>
              <a:t>Email clients</a:t>
            </a:r>
          </a:p>
          <a:p>
            <a:r>
              <a:rPr lang="en-US" dirty="0"/>
              <a:t>Incremental compilation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(e.g., make; W10:~16h/farm)</a:t>
            </a:r>
          </a:p>
          <a:p>
            <a:r>
              <a:rPr lang="en-US" dirty="0"/>
              <a:t>Just in time translation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(e.g., Java, Android)</a:t>
            </a:r>
          </a:p>
          <a:p>
            <a:r>
              <a:rPr lang="en-US" dirty="0"/>
              <a:t>Virtual memory</a:t>
            </a:r>
          </a:p>
          <a:p>
            <a:r>
              <a:rPr lang="en-US" dirty="0"/>
              <a:t>File systems</a:t>
            </a:r>
          </a:p>
          <a:p>
            <a:r>
              <a:rPr lang="en-US" dirty="0"/>
              <a:t>Conditional branch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Conceptual takeaways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9979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Cache</a:t>
            </a:r>
          </a:p>
          <a:p>
            <a:pPr lvl="1"/>
            <a:r>
              <a:rPr lang="en-US" dirty="0"/>
              <a:t>Copy of data that is faster to access than the original</a:t>
            </a:r>
          </a:p>
          <a:p>
            <a:pPr lvl="1"/>
            <a:r>
              <a:rPr lang="en-US" dirty="0"/>
              <a:t>Hit: if cache has copy</a:t>
            </a:r>
          </a:p>
          <a:p>
            <a:pPr lvl="1"/>
            <a:r>
              <a:rPr lang="en-US" dirty="0"/>
              <a:t>Miss: if cache does not have copy</a:t>
            </a:r>
          </a:p>
          <a:p>
            <a:r>
              <a:rPr lang="en-US" dirty="0"/>
              <a:t>Cache block</a:t>
            </a:r>
          </a:p>
          <a:p>
            <a:pPr lvl="1"/>
            <a:r>
              <a:rPr lang="en-US" dirty="0"/>
              <a:t>Unit of cache storage (multiple memory locations)</a:t>
            </a:r>
          </a:p>
          <a:p>
            <a:r>
              <a:rPr lang="en-US" dirty="0"/>
              <a:t>Temporal locality</a:t>
            </a:r>
          </a:p>
          <a:p>
            <a:pPr lvl="1"/>
            <a:r>
              <a:rPr lang="en-US" dirty="0"/>
              <a:t>Programs tend to reference the </a:t>
            </a:r>
            <a:r>
              <a:rPr lang="en-US" b="1" dirty="0"/>
              <a:t>same</a:t>
            </a:r>
            <a:r>
              <a:rPr lang="en-US" dirty="0"/>
              <a:t> memory locations multiple times</a:t>
            </a:r>
          </a:p>
          <a:p>
            <a:pPr lvl="1"/>
            <a:r>
              <a:rPr lang="en-US" dirty="0"/>
              <a:t>Example: instructions in a loop</a:t>
            </a:r>
          </a:p>
          <a:p>
            <a:r>
              <a:rPr lang="en-US" dirty="0"/>
              <a:t>Spatial locality</a:t>
            </a:r>
          </a:p>
          <a:p>
            <a:pPr lvl="1"/>
            <a:r>
              <a:rPr lang="en-US" dirty="0"/>
              <a:t>Programs tend to reference </a:t>
            </a:r>
            <a:r>
              <a:rPr lang="en-US" b="1" dirty="0"/>
              <a:t>nearby</a:t>
            </a:r>
            <a:r>
              <a:rPr lang="en-US" dirty="0"/>
              <a:t> locations</a:t>
            </a:r>
          </a:p>
          <a:p>
            <a:pPr lvl="1"/>
            <a:r>
              <a:rPr lang="en-US" dirty="0"/>
              <a:t>Example: data in a loop</a:t>
            </a:r>
          </a:p>
          <a:p>
            <a:r>
              <a:rPr lang="en-US" dirty="0"/>
              <a:t>tendencies -&gt; </a:t>
            </a:r>
            <a:r>
              <a:rPr lang="en-US" dirty="0" err="1"/>
              <a:t>predictives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430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5B4C-7533-284B-9264-C2D30845B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93F48-42E8-5D45-91F9-D7D1AED6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9F4C2-1D58-4369-BD3C-ECE9D9BBB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0" y="302762"/>
            <a:ext cx="7424976" cy="5871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ADDCC1-9FD9-42D2-8962-D08550507379}"/>
              </a:ext>
            </a:extLst>
          </p:cNvPr>
          <p:cNvSpPr txBox="1"/>
          <p:nvPr/>
        </p:nvSpPr>
        <p:spPr>
          <a:xfrm>
            <a:off x="517582" y="6101758"/>
            <a:ext cx="8287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ch8.1, fig 8.1:</a:t>
            </a:r>
            <a:r>
              <a:rPr lang="en-US" dirty="0"/>
              <a:t> Address translation in the abstract.  The translator converts (virtual) memory addresses generated by the program into physical memory addresses  </a:t>
            </a:r>
          </a:p>
        </p:txBody>
      </p:sp>
    </p:spTree>
    <p:extLst>
      <p:ext uri="{BB962C8B-B14F-4D97-AF65-F5344CB8AC3E}">
        <p14:creationId xmlns:p14="http://schemas.microsoft.com/office/powerpoint/2010/main" val="403683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Physical memory addressing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7510"/>
            <a:ext cx="8410575" cy="54058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Segmented memory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However we place new segments, as more memory becomes allocated, OS may reach a point where there enough free space for a new segment, but free space is not contiguous.</a:t>
            </a:r>
          </a:p>
          <a:p>
            <a:r>
              <a:rPr lang="en-US" dirty="0"/>
              <a:t>Paged memory</a:t>
            </a:r>
          </a:p>
          <a:p>
            <a:pPr lvl="1"/>
            <a:r>
              <a:rPr lang="en-US" dirty="0"/>
              <a:t>memory allocated in fixed-sized chunks called page frames</a:t>
            </a:r>
          </a:p>
          <a:p>
            <a:pPr lvl="1"/>
            <a:r>
              <a:rPr lang="en-US" dirty="0"/>
              <a:t>Address translation similar to segmentation</a:t>
            </a:r>
          </a:p>
          <a:p>
            <a:pPr lvl="1"/>
            <a:r>
              <a:rPr lang="en-US" dirty="0"/>
              <a:t>Allows demand-based or anticipative insertion to main memory (best fit, worst fit, etc.); offloading to backing secondary store (relatively similar to caching)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C0443-A069-4C00-9792-EF9BB312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682" y="1683552"/>
            <a:ext cx="6822831" cy="2489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AE0A3-CA32-4633-A532-09B017976778}"/>
              </a:ext>
            </a:extLst>
          </p:cNvPr>
          <p:cNvSpPr txBox="1"/>
          <p:nvPr/>
        </p:nvSpPr>
        <p:spPr>
          <a:xfrm>
            <a:off x="802258" y="2317642"/>
            <a:ext cx="106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X86; </a:t>
            </a:r>
            <a:br>
              <a:rPr lang="en-US" i="1" dirty="0"/>
            </a:br>
            <a:r>
              <a:rPr lang="en-US" i="1" dirty="0"/>
              <a:t>n=16bit, </a:t>
            </a:r>
          </a:p>
          <a:p>
            <a:r>
              <a:rPr lang="en-US" i="1" dirty="0"/>
              <a:t>f=32bit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709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17473</TotalTime>
  <Words>979</Words>
  <Application>Microsoft Office PowerPoint</Application>
  <PresentationFormat>On-screen Show (4:3)</PresentationFormat>
  <Paragraphs>170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PR2 hints</vt:lpstr>
      <vt:lpstr>Caching and Demand-Paged Virtual Memory</vt:lpstr>
      <vt:lpstr>Memory Hierarchy</vt:lpstr>
      <vt:lpstr>PowerPoint Presentation</vt:lpstr>
      <vt:lpstr>Cache examples</vt:lpstr>
      <vt:lpstr>Definitions</vt:lpstr>
      <vt:lpstr>PowerPoint Presentation</vt:lpstr>
      <vt:lpstr>Physical memory addressing strategies</vt:lpstr>
      <vt:lpstr>PowerPoint Presentation</vt:lpstr>
      <vt:lpstr>Main Points</vt:lpstr>
      <vt:lpstr>Cache Replacement Policy</vt:lpstr>
      <vt:lpstr>A Simple Policy</vt:lpstr>
      <vt:lpstr>FIFO in Action</vt:lpstr>
      <vt:lpstr>MIN, LRU, LFU</vt:lpstr>
      <vt:lpstr>LRU/MIN for Sequential Scan</vt:lpstr>
      <vt:lpstr>PowerPoint Presentation</vt:lpstr>
      <vt:lpstr>Clock Algorithm: Estimating LRU</vt:lpstr>
      <vt:lpstr>Recap</vt:lpstr>
      <vt:lpstr>Virtual or Physical Dirty/Use Bits</vt:lpstr>
      <vt:lpstr>Allocating a Page Frame</vt:lpstr>
      <vt:lpstr>How do we know if page has been modified?</vt:lpstr>
      <vt:lpstr>Cache Concept (Read)</vt:lpstr>
      <vt:lpstr>Cache Concept (Write)</vt:lpstr>
    </vt:vector>
  </TitlesOfParts>
  <Manager/>
  <Company>University of Washington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OSPP: Caching and Virtual Memory</dc:title>
  <dc:subject/>
  <dc:creator>Thomas Anderson</dc:creator>
  <cp:keywords/>
  <dc:description>Copyright Thomas Anderson 2012</dc:description>
  <cp:lastModifiedBy>Brygg Ullmer</cp:lastModifiedBy>
  <cp:revision>128</cp:revision>
  <cp:lastPrinted>2014-05-12T18:11:12Z</cp:lastPrinted>
  <dcterms:created xsi:type="dcterms:W3CDTF">2014-11-11T23:58:41Z</dcterms:created>
  <dcterms:modified xsi:type="dcterms:W3CDTF">2020-10-20T13:01:25Z</dcterms:modified>
  <cp:category/>
</cp:coreProperties>
</file>